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1" r:id="rId3"/>
    <p:sldId id="292" r:id="rId4"/>
    <p:sldId id="293" r:id="rId5"/>
    <p:sldId id="294" r:id="rId6"/>
    <p:sldId id="295" r:id="rId7"/>
    <p:sldId id="296" r:id="rId8"/>
    <p:sldId id="297" r:id="rId9"/>
    <p:sldId id="298" r:id="rId10"/>
    <p:sldId id="29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59" autoAdjust="0"/>
    <p:restoredTop sz="94713"/>
  </p:normalViewPr>
  <p:slideViewPr>
    <p:cSldViewPr snapToGrid="0" snapToObjects="1">
      <p:cViewPr varScale="1">
        <p:scale>
          <a:sx n="73" d="100"/>
          <a:sy n="73" d="100"/>
        </p:scale>
        <p:origin x="43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6C50E-38A2-7A4F-A63B-4EF408BBC0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3A23E0-106C-374F-9D37-F8FB5AADAA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BCBD7-D304-474A-892A-D8E38E26D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0BBC0-80D4-1948-8C17-0E576C4DC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F86C8-83B7-424D-BEDF-6826CF019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69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4ACBF-13E0-EB46-B14E-A77EBBAE7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B1023C-7218-5E46-A9AE-F5797CD36B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B016E-A9E7-CA4D-BA83-70AA8911B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DA24C1-5AAE-4644-9AAA-50E3B8DFB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CC8EA-C87A-8E44-B5E9-2E30FF01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321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01637B-AE20-FD4D-8767-91C6B8E294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0CE2B2-6C08-7040-B60C-F7A287EA24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FA7F7-F0FA-9F45-845B-C37BF59C6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A159B-8D3C-234C-A02E-7A2372F4C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ACABD-A6BA-F14F-8F9F-F01DFA6C0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109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0394A-4DF5-F14D-86FE-3D00EB80E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5837A-7A50-7D4A-BDD4-C0195FD82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E5430-7274-8B4C-9EEB-9389BFE9F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2C3B44-65C0-8D48-BD6E-4599D5E97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A073F-3CD5-9844-AA5A-D52BAE98F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036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6813D-F37D-3D44-9E4A-3E10A9FDC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7594E-1390-9D4C-87D0-56327D4EF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6BCC70-693F-9248-8344-3890A91EA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B9C53-1B23-E244-A8A2-74A3D93A5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AFEB6F-0019-F64E-B6DD-CAD54499A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178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F4F60-B917-5B45-ABD7-FA73DCC7D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42135-4E38-084F-AC46-1B58C6A8F5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018808-98B4-5242-8F8E-B44DFB42B2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683C97-D6D8-F040-A81F-E2F561F76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C7E754-17A3-EA46-86E6-B015DBC68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494F14-6586-5545-B5C7-0D423E85A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217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6F4D3-9790-5441-B4FE-750235827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4CA7D-0C85-154E-95C6-ACFF18B89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521AD-2411-0943-B9EE-048703CF8A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307BFD-C7C7-334A-8B30-CE98DB181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38229C-8240-824D-B313-201C416747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E11A94-B132-874F-867D-FBC5E02CD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2F50F9-C656-1345-9D0F-3EC690687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485D0E-A1F7-1147-9801-838DC98EA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517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3B305-8BB0-004A-A69F-4AC438494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548AF7-B384-114B-BDFC-9C325C915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96899D-D719-3449-B66E-D1D6753B0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83E4BA-EBB7-7145-A737-E5FE563EC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0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EB4845-F5E4-9D40-825B-1C0435CD6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AC5C7E-26D5-9F43-92AF-BE70BF918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3EDFC7-8F89-A14F-9A2E-0D8E69115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26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5AC5F-07D6-C348-87CC-2F25D5B0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2CB5A-CC6F-D045-9806-9FDCDCE6F1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C8B180-2DB9-5E43-A135-0B5671081F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2C92DD-BA97-2B40-A5DB-BCFB7A681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8CA52-F454-124A-BA17-DA297F3E5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966D7E-08A5-D14E-B092-BBB5888C4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59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2928D-9BDA-8441-B151-A6449A060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88A423-2C6C-0843-97E6-FFEEEC7E6D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D1EDC9-2886-484F-93FF-7DE1597380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E679B-BDEC-2C4B-A479-5DBB1FF6B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74078-25CF-B142-896A-DD85424ADD69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DAC594-A746-8C48-845A-44A0F81BD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2CA9AF-10C6-3048-A68C-0B1E80E4E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080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193436-3C21-6947-936A-124033AB8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667A6C-D9A2-E54D-AAA1-C9D4078D43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DC083-6568-1B43-898D-77AFB1629F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74078-25CF-B142-896A-DD85424ADD69}" type="datetimeFigureOut">
              <a:rPr lang="en-US" smtClean="0"/>
              <a:t>12/21/2020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B3F59-BB7B-0C4F-A954-92EF58846A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A5B7D-FF0F-4E4E-A707-DA5C933623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7B5882-5619-9149-866E-43D17E0F7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354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emf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89641-0366-4A4B-AEBE-F76453D0A5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531" y="653143"/>
            <a:ext cx="9065623" cy="248194"/>
          </a:xfrm>
        </p:spPr>
        <p:txBody>
          <a:bodyPr>
            <a:noAutofit/>
          </a:bodyPr>
          <a:lstStyle/>
          <a:p>
            <a:r>
              <a:rPr lang="en-US" sz="3600" b="1" dirty="0" smtClean="0"/>
              <a:t>4M12: Partial Differential Equations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F4A352-2686-E341-B184-8E1340D2D0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2515" y="901338"/>
            <a:ext cx="11364686" cy="5826033"/>
          </a:xfrm>
        </p:spPr>
        <p:txBody>
          <a:bodyPr>
            <a:normAutofit fontScale="55000" lnSpcReduction="20000"/>
          </a:bodyPr>
          <a:lstStyle/>
          <a:p>
            <a:r>
              <a:rPr lang="en-US" sz="3600" dirty="0"/>
              <a:t>Peter </a:t>
            </a:r>
            <a:r>
              <a:rPr lang="en-US" sz="3600" dirty="0" smtClean="0"/>
              <a:t>Davidson</a:t>
            </a:r>
          </a:p>
          <a:p>
            <a:pPr>
              <a:lnSpc>
                <a:spcPct val="120000"/>
              </a:lnSpc>
            </a:pPr>
            <a:endParaRPr lang="en-US" sz="900" b="1" dirty="0">
              <a:solidFill>
                <a:schemeClr val="accent1"/>
              </a:solidFill>
            </a:endParaRPr>
          </a:p>
          <a:p>
            <a:r>
              <a:rPr lang="en-US" sz="4400" b="1" dirty="0" smtClean="0">
                <a:solidFill>
                  <a:srgbClr val="C00000"/>
                </a:solidFill>
              </a:rPr>
              <a:t>Lecture 6 (of 7)</a:t>
            </a:r>
            <a:endParaRPr lang="en-US" sz="4400" b="1" dirty="0">
              <a:solidFill>
                <a:srgbClr val="C00000"/>
              </a:solidFill>
            </a:endParaRPr>
          </a:p>
          <a:p>
            <a:r>
              <a:rPr lang="en-US" sz="5100" b="1" u="sng" dirty="0" smtClean="0">
                <a:solidFill>
                  <a:srgbClr val="C00000"/>
                </a:solidFill>
              </a:rPr>
              <a:t>Inverting (or Solving) Poisson’s Equation</a:t>
            </a:r>
            <a:endParaRPr lang="en-US" sz="5100" b="1" dirty="0" smtClean="0"/>
          </a:p>
          <a:p>
            <a:pPr algn="just"/>
            <a:endParaRPr lang="en-US" sz="2200" b="1" dirty="0" smtClean="0">
              <a:solidFill>
                <a:srgbClr val="002060"/>
              </a:solidFill>
            </a:endParaRPr>
          </a:p>
          <a:p>
            <a:pPr algn="just"/>
            <a:r>
              <a:rPr lang="en-US" sz="3600" b="1" dirty="0" smtClean="0">
                <a:solidFill>
                  <a:srgbClr val="C00000"/>
                </a:solidFill>
              </a:rPr>
              <a:t>       Key point:</a:t>
            </a:r>
            <a:endParaRPr lang="en-US" sz="3600" b="1" i="1" dirty="0" smtClean="0">
              <a:solidFill>
                <a:srgbClr val="C00000"/>
              </a:solidFill>
            </a:endParaRPr>
          </a:p>
          <a:p>
            <a:pPr algn="just"/>
            <a:endParaRPr lang="en-US" sz="3200" b="1" i="1" dirty="0">
              <a:solidFill>
                <a:srgbClr val="00B050"/>
              </a:solidFill>
            </a:endParaRPr>
          </a:p>
          <a:p>
            <a:pPr algn="just"/>
            <a:endParaRPr lang="en-US" sz="3200" b="1" i="1" dirty="0" smtClean="0">
              <a:solidFill>
                <a:srgbClr val="00B050"/>
              </a:solidFill>
            </a:endParaRPr>
          </a:p>
          <a:p>
            <a:pPr algn="just"/>
            <a:endParaRPr lang="en-US" sz="3200" b="1" i="1" dirty="0" smtClean="0">
              <a:solidFill>
                <a:srgbClr val="00B050"/>
              </a:solidFill>
            </a:endParaRPr>
          </a:p>
          <a:p>
            <a:pPr algn="just">
              <a:lnSpc>
                <a:spcPct val="120000"/>
              </a:lnSpc>
            </a:pPr>
            <a:endParaRPr lang="en-US" sz="3100" b="1" dirty="0" smtClean="0"/>
          </a:p>
          <a:p>
            <a:pPr algn="just">
              <a:lnSpc>
                <a:spcPct val="120000"/>
              </a:lnSpc>
            </a:pPr>
            <a:endParaRPr lang="en-US" sz="3100" b="1" dirty="0" smtClean="0"/>
          </a:p>
          <a:p>
            <a:pPr algn="just">
              <a:lnSpc>
                <a:spcPct val="120000"/>
              </a:lnSpc>
            </a:pPr>
            <a:r>
              <a:rPr lang="en-US" sz="3600" b="1" dirty="0" smtClean="0">
                <a:solidFill>
                  <a:srgbClr val="C00000"/>
                </a:solidFill>
              </a:rPr>
              <a:t>Topics for this lecture:</a:t>
            </a:r>
          </a:p>
          <a:p>
            <a:pPr algn="just">
              <a:lnSpc>
                <a:spcPct val="120000"/>
              </a:lnSpc>
            </a:pPr>
            <a:r>
              <a:rPr lang="en-US" sz="3600" b="1" dirty="0" smtClean="0">
                <a:solidFill>
                  <a:srgbClr val="0070C0"/>
                </a:solidFill>
              </a:rPr>
              <a:t>1. Two examples of Poisson’s equation</a:t>
            </a:r>
          </a:p>
          <a:p>
            <a:pPr algn="just">
              <a:lnSpc>
                <a:spcPct val="120000"/>
              </a:lnSpc>
            </a:pPr>
            <a:r>
              <a:rPr lang="en-US" sz="3600" b="1" dirty="0" smtClean="0">
                <a:solidFill>
                  <a:srgbClr val="0070C0"/>
                </a:solidFill>
              </a:rPr>
              <a:t>2. The </a:t>
            </a:r>
            <a:r>
              <a:rPr lang="en-US" sz="3600" b="1" dirty="0" err="1" smtClean="0">
                <a:solidFill>
                  <a:srgbClr val="002060"/>
                </a:solidFill>
              </a:rPr>
              <a:t>Biot</a:t>
            </a:r>
            <a:r>
              <a:rPr lang="en-US" sz="3600" b="1" dirty="0" smtClean="0">
                <a:solidFill>
                  <a:srgbClr val="002060"/>
                </a:solidFill>
              </a:rPr>
              <a:t>-Savart law</a:t>
            </a:r>
            <a:r>
              <a:rPr lang="en-US" sz="3600" b="1" dirty="0" smtClean="0">
                <a:solidFill>
                  <a:srgbClr val="0070C0"/>
                </a:solidFill>
              </a:rPr>
              <a:t>: a special case of inversion </a:t>
            </a:r>
          </a:p>
          <a:p>
            <a:pPr algn="just">
              <a:lnSpc>
                <a:spcPct val="120000"/>
              </a:lnSpc>
            </a:pPr>
            <a:r>
              <a:rPr lang="en-US" sz="3600" b="1" dirty="0" smtClean="0">
                <a:solidFill>
                  <a:srgbClr val="0070C0"/>
                </a:solidFill>
              </a:rPr>
              <a:t>3. </a:t>
            </a:r>
            <a:r>
              <a:rPr lang="en-US" sz="3600" b="1" dirty="0" smtClean="0">
                <a:solidFill>
                  <a:srgbClr val="002060"/>
                </a:solidFill>
              </a:rPr>
              <a:t>Generalizing the </a:t>
            </a:r>
            <a:r>
              <a:rPr lang="en-US" sz="3600" b="1" dirty="0" err="1" smtClean="0">
                <a:solidFill>
                  <a:srgbClr val="002060"/>
                </a:solidFill>
              </a:rPr>
              <a:t>Biot</a:t>
            </a:r>
            <a:r>
              <a:rPr lang="en-US" sz="3600" b="1" dirty="0" smtClean="0">
                <a:solidFill>
                  <a:srgbClr val="002060"/>
                </a:solidFill>
              </a:rPr>
              <a:t>-Savart </a:t>
            </a:r>
            <a:r>
              <a:rPr lang="en-US" sz="3600" b="1" dirty="0" smtClean="0">
                <a:solidFill>
                  <a:srgbClr val="0070C0"/>
                </a:solidFill>
              </a:rPr>
              <a:t>law to any Poisson equation</a:t>
            </a:r>
          </a:p>
          <a:p>
            <a:pPr algn="just">
              <a:lnSpc>
                <a:spcPct val="120000"/>
              </a:lnSpc>
            </a:pPr>
            <a:r>
              <a:rPr lang="en-US" sz="3600" b="1" dirty="0" smtClean="0">
                <a:solidFill>
                  <a:srgbClr val="0070C0"/>
                </a:solidFill>
              </a:rPr>
              <a:t>4. An aside: Poisson’s equation is often a wave-bearing system with ‘fast waves’ ignored or ‘filtered out’</a:t>
            </a:r>
          </a:p>
          <a:p>
            <a:pPr>
              <a:lnSpc>
                <a:spcPct val="120000"/>
              </a:lnSpc>
            </a:pPr>
            <a:endParaRPr lang="en-US" dirty="0">
              <a:solidFill>
                <a:srgbClr val="00B050"/>
              </a:solidFill>
            </a:endParaRPr>
          </a:p>
          <a:p>
            <a:endParaRPr lang="en-US" sz="3200" dirty="0">
              <a:solidFill>
                <a:srgbClr val="00B05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0" y="2448419"/>
            <a:ext cx="4228720" cy="181365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27463" y="3708073"/>
            <a:ext cx="46242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</a:rPr>
              <a:t>Usually </a:t>
            </a:r>
            <a:r>
              <a:rPr lang="en-US" sz="2000" i="1" dirty="0" smtClean="0">
                <a:solidFill>
                  <a:srgbClr val="002060"/>
                </a:solidFill>
              </a:rPr>
              <a:t>S</a:t>
            </a:r>
            <a:r>
              <a:rPr lang="en-US" sz="2000" dirty="0" smtClean="0">
                <a:solidFill>
                  <a:srgbClr val="002060"/>
                </a:solidFill>
              </a:rPr>
              <a:t>(</a:t>
            </a:r>
            <a:r>
              <a:rPr lang="en-US" sz="2000" b="1" dirty="0" smtClean="0">
                <a:solidFill>
                  <a:srgbClr val="002060"/>
                </a:solidFill>
              </a:rPr>
              <a:t>x</a:t>
            </a:r>
            <a:r>
              <a:rPr lang="en-US" sz="2000" dirty="0" smtClean="0">
                <a:solidFill>
                  <a:srgbClr val="002060"/>
                </a:solidFill>
              </a:rPr>
              <a:t>) is known and want to find </a:t>
            </a:r>
            <a:r>
              <a:rPr lang="en-US" sz="2000" i="1" dirty="0" smtClean="0">
                <a:solidFill>
                  <a:srgbClr val="002060"/>
                </a:solidFill>
              </a:rPr>
              <a:t>u</a:t>
            </a:r>
            <a:r>
              <a:rPr lang="en-US" sz="2000" dirty="0" smtClean="0">
                <a:solidFill>
                  <a:srgbClr val="002060"/>
                </a:solidFill>
              </a:rPr>
              <a:t>. How do we invert (or solve) this PDE for </a:t>
            </a:r>
            <a:r>
              <a:rPr lang="en-US" sz="2000" i="1" dirty="0" smtClean="0">
                <a:solidFill>
                  <a:srgbClr val="002060"/>
                </a:solidFill>
              </a:rPr>
              <a:t>u</a:t>
            </a:r>
            <a:r>
              <a:rPr lang="en-US" sz="2000" dirty="0">
                <a:solidFill>
                  <a:srgbClr val="002060"/>
                </a:solidFill>
              </a:rPr>
              <a:t>?</a:t>
            </a:r>
            <a:r>
              <a:rPr lang="en-US" sz="2000" dirty="0" smtClean="0">
                <a:solidFill>
                  <a:srgbClr val="002060"/>
                </a:solidFill>
              </a:rPr>
              <a:t> </a:t>
            </a:r>
            <a:endParaRPr lang="en-GB" sz="2000" dirty="0">
              <a:solidFill>
                <a:srgbClr val="00206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43600" y="2248365"/>
            <a:ext cx="326571" cy="1552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927463" y="3155190"/>
            <a:ext cx="23251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</a:rPr>
              <a:t>Poisson’s equation:</a:t>
            </a:r>
            <a:endParaRPr lang="en-GB" sz="2000" dirty="0">
              <a:solidFill>
                <a:srgbClr val="00206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682342" y="2325966"/>
            <a:ext cx="775418" cy="2866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9030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-97972"/>
            <a:ext cx="60481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000" b="1" u="sng" dirty="0">
                <a:solidFill>
                  <a:srgbClr val="C00000"/>
                </a:solidFill>
              </a:rPr>
              <a:t>4. Poisson’s Equation Often Represents a Wave-bearing </a:t>
            </a:r>
          </a:p>
          <a:p>
            <a:pPr algn="just">
              <a:lnSpc>
                <a:spcPct val="120000"/>
              </a:lnSpc>
            </a:pPr>
            <a:r>
              <a:rPr lang="en-US" sz="2000" b="1" u="sng" dirty="0">
                <a:solidFill>
                  <a:srgbClr val="C00000"/>
                </a:solidFill>
              </a:rPr>
              <a:t>System where ‘Fast Waves’ are ‘Filtered Out</a:t>
            </a:r>
            <a:r>
              <a:rPr lang="en-US" sz="2000" b="1" u="sng" dirty="0" smtClean="0">
                <a:solidFill>
                  <a:srgbClr val="C00000"/>
                </a:solidFill>
              </a:rPr>
              <a:t>’, </a:t>
            </a:r>
            <a:r>
              <a:rPr lang="en-US" sz="2000" b="1" u="sng" dirty="0" err="1" smtClean="0">
                <a:solidFill>
                  <a:srgbClr val="C00000"/>
                </a:solidFill>
              </a:rPr>
              <a:t>Cont</a:t>
            </a:r>
            <a:r>
              <a:rPr lang="en-US" sz="2000" b="1" u="sng" dirty="0" smtClean="0">
                <a:solidFill>
                  <a:srgbClr val="C00000"/>
                </a:solidFill>
              </a:rPr>
              <a:t>…</a:t>
            </a:r>
            <a:endParaRPr lang="en-US" sz="2000" b="1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44" y="704977"/>
            <a:ext cx="7702654" cy="3315977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7183606" y="699526"/>
            <a:ext cx="600892" cy="220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8103" y="4065594"/>
            <a:ext cx="5969724" cy="2728731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81844" y="6086440"/>
            <a:ext cx="5783380" cy="707886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</a:rPr>
              <a:t>Quasi-steady approximation ‘filters out’ these EM waves by taking c → ∞. More on this in next lecture.</a:t>
            </a:r>
            <a:endParaRPr lang="en-GB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6853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27864" y="-142361"/>
            <a:ext cx="5074274" cy="5059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400" b="1" u="sng" dirty="0" smtClean="0">
                <a:solidFill>
                  <a:srgbClr val="C00000"/>
                </a:solidFill>
              </a:rPr>
              <a:t>1. Two Examples </a:t>
            </a:r>
            <a:r>
              <a:rPr lang="en-US" sz="2400" b="1" u="sng" dirty="0">
                <a:solidFill>
                  <a:srgbClr val="C00000"/>
                </a:solidFill>
              </a:rPr>
              <a:t>of Poisson’s </a:t>
            </a:r>
            <a:r>
              <a:rPr lang="en-US" sz="2400" b="1" u="sng" dirty="0" smtClean="0">
                <a:solidFill>
                  <a:srgbClr val="C00000"/>
                </a:solidFill>
              </a:rPr>
              <a:t>Equation</a:t>
            </a:r>
            <a:endParaRPr lang="en-US" sz="2400" b="1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25" y="395847"/>
            <a:ext cx="6394374" cy="2666850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1135" y="3135794"/>
            <a:ext cx="6533299" cy="1106105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813" y="4314996"/>
            <a:ext cx="6445597" cy="1929050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8952" y="5122227"/>
            <a:ext cx="4675482" cy="1350823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6727370" y="5536028"/>
            <a:ext cx="574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>
                <a:solidFill>
                  <a:srgbClr val="C00000"/>
                </a:solidFill>
              </a:rPr>
              <a:t>→</a:t>
            </a:r>
            <a:endParaRPr lang="en-GB" sz="2800" dirty="0">
              <a:solidFill>
                <a:srgbClr val="C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28475" y="6499474"/>
            <a:ext cx="5216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Need to invert equation to find </a:t>
            </a:r>
            <a:r>
              <a:rPr lang="en-US" sz="2000" b="1" dirty="0" smtClean="0">
                <a:solidFill>
                  <a:srgbClr val="C00000"/>
                </a:solidFill>
              </a:rPr>
              <a:t>A</a:t>
            </a:r>
            <a:r>
              <a:rPr lang="en-US" sz="2000" dirty="0" smtClean="0">
                <a:solidFill>
                  <a:srgbClr val="C00000"/>
                </a:solidFill>
              </a:rPr>
              <a:t>, and hence </a:t>
            </a:r>
            <a:r>
              <a:rPr lang="en-US" sz="2000" b="1" dirty="0" smtClean="0">
                <a:solidFill>
                  <a:srgbClr val="C00000"/>
                </a:solidFill>
              </a:rPr>
              <a:t>B</a:t>
            </a:r>
            <a:r>
              <a:rPr lang="en-US" sz="2000" dirty="0" smtClean="0">
                <a:solidFill>
                  <a:srgbClr val="C00000"/>
                </a:solidFill>
              </a:rPr>
              <a:t>.</a:t>
            </a:r>
            <a:endParaRPr lang="en-GB" sz="2000" dirty="0">
              <a:solidFill>
                <a:srgbClr val="C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007531" y="2782389"/>
            <a:ext cx="228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Back to IB E&amp;M</a:t>
            </a:r>
            <a:endParaRPr lang="en-GB" sz="2000" dirty="0">
              <a:solidFill>
                <a:srgbClr val="C0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22959" y="3944983"/>
            <a:ext cx="30044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A trick from IB </a:t>
            </a:r>
            <a:r>
              <a:rPr lang="en-US" sz="2000" dirty="0" err="1" smtClean="0">
                <a:solidFill>
                  <a:srgbClr val="C00000"/>
                </a:solidFill>
              </a:rPr>
              <a:t>Vect</a:t>
            </a:r>
            <a:r>
              <a:rPr lang="en-US" sz="2000" dirty="0" smtClean="0">
                <a:solidFill>
                  <a:srgbClr val="C00000"/>
                </a:solidFill>
              </a:rPr>
              <a:t>. Calc.</a:t>
            </a:r>
            <a:endParaRPr lang="en-GB" sz="2000" dirty="0">
              <a:solidFill>
                <a:srgbClr val="C0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347165" y="4702629"/>
            <a:ext cx="34355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From Ampère to Poisson’s </a:t>
            </a:r>
            <a:r>
              <a:rPr lang="en-US" sz="2000" dirty="0" err="1" smtClean="0">
                <a:solidFill>
                  <a:srgbClr val="C00000"/>
                </a:solidFill>
              </a:rPr>
              <a:t>equ</a:t>
            </a:r>
            <a:r>
              <a:rPr lang="en-US" sz="2000" dirty="0" smtClean="0">
                <a:solidFill>
                  <a:srgbClr val="C00000"/>
                </a:solidFill>
              </a:rPr>
              <a:t>.</a:t>
            </a:r>
            <a:endParaRPr lang="en-GB" sz="2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4099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89" y="114640"/>
            <a:ext cx="6129373" cy="3190263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5612734" y="1340439"/>
            <a:ext cx="587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p</a:t>
            </a:r>
            <a:r>
              <a:rPr lang="en-US" dirty="0" smtClean="0"/>
              <a:t>(</a:t>
            </a:r>
            <a:r>
              <a:rPr lang="en-US" b="1" dirty="0" smtClean="0"/>
              <a:t>x</a:t>
            </a:r>
            <a:r>
              <a:rPr lang="en-US" dirty="0" smtClean="0"/>
              <a:t>)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6297" y="2584982"/>
            <a:ext cx="5808428" cy="2513819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161" y="4719396"/>
            <a:ext cx="5526246" cy="1838228"/>
          </a:xfrm>
          <a:prstGeom prst="rect">
            <a:avLst/>
          </a:prstGeom>
          <a:solidFill>
            <a:schemeClr val="bg1"/>
          </a:solidFill>
          <a:ln w="28575">
            <a:solidFill>
              <a:srgbClr val="00B050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10612169" y="3412006"/>
            <a:ext cx="1188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……….(1)</a:t>
            </a:r>
            <a:endParaRPr lang="en-GB" sz="2000" dirty="0"/>
          </a:p>
        </p:txBody>
      </p:sp>
      <p:sp>
        <p:nvSpPr>
          <p:cNvPr id="11" name="Rectangle 10"/>
          <p:cNvSpPr/>
          <p:nvPr/>
        </p:nvSpPr>
        <p:spPr>
          <a:xfrm>
            <a:off x="175035" y="4727564"/>
            <a:ext cx="659674" cy="362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169161" y="4743052"/>
            <a:ext cx="7968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</a:rPr>
              <a:t>d</a:t>
            </a:r>
            <a:r>
              <a:rPr lang="en-US" sz="2000" dirty="0" smtClean="0">
                <a:solidFill>
                  <a:srgbClr val="002060"/>
                </a:solidFill>
              </a:rPr>
              <a:t>iv(1)</a:t>
            </a:r>
            <a:endParaRPr lang="en-GB" sz="2000" dirty="0">
              <a:solidFill>
                <a:srgbClr val="00206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0332720" y="2584982"/>
            <a:ext cx="1645920" cy="4310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/>
          <p:cNvSpPr txBox="1"/>
          <p:nvPr/>
        </p:nvSpPr>
        <p:spPr>
          <a:xfrm>
            <a:off x="5758113" y="6157514"/>
            <a:ext cx="4039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</a:rPr>
              <a:t>Given </a:t>
            </a:r>
            <a:r>
              <a:rPr lang="en-US" sz="2000" b="1" dirty="0" smtClean="0">
                <a:solidFill>
                  <a:srgbClr val="002060"/>
                </a:solidFill>
              </a:rPr>
              <a:t>u</a:t>
            </a:r>
            <a:r>
              <a:rPr lang="en-US" sz="2000" dirty="0" smtClean="0">
                <a:solidFill>
                  <a:srgbClr val="002060"/>
                </a:solidFill>
              </a:rPr>
              <a:t>(</a:t>
            </a:r>
            <a:r>
              <a:rPr lang="en-US" sz="2000" b="1" dirty="0" smtClean="0">
                <a:solidFill>
                  <a:srgbClr val="002060"/>
                </a:solidFill>
              </a:rPr>
              <a:t>x</a:t>
            </a:r>
            <a:r>
              <a:rPr lang="en-US" sz="2000" dirty="0" smtClean="0">
                <a:solidFill>
                  <a:srgbClr val="002060"/>
                </a:solidFill>
              </a:rPr>
              <a:t>), need to invert to find </a:t>
            </a:r>
            <a:r>
              <a:rPr lang="en-US" sz="2000" i="1" dirty="0" smtClean="0">
                <a:solidFill>
                  <a:srgbClr val="002060"/>
                </a:solidFill>
              </a:rPr>
              <a:t>p</a:t>
            </a:r>
            <a:r>
              <a:rPr lang="en-US" sz="2000" dirty="0" smtClean="0">
                <a:solidFill>
                  <a:srgbClr val="002060"/>
                </a:solidFill>
              </a:rPr>
              <a:t>(</a:t>
            </a:r>
            <a:r>
              <a:rPr lang="en-US" sz="2000" b="1" dirty="0" smtClean="0">
                <a:solidFill>
                  <a:srgbClr val="002060"/>
                </a:solidFill>
              </a:rPr>
              <a:t>x</a:t>
            </a:r>
            <a:r>
              <a:rPr lang="en-US" sz="2000" dirty="0" smtClean="0">
                <a:solidFill>
                  <a:srgbClr val="002060"/>
                </a:solidFill>
              </a:rPr>
              <a:t>)</a:t>
            </a:r>
            <a:endParaRPr lang="en-GB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294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00683" y="-93735"/>
            <a:ext cx="65677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u="sng" dirty="0" smtClean="0">
                <a:solidFill>
                  <a:srgbClr val="C00000"/>
                </a:solidFill>
              </a:rPr>
              <a:t>2. The </a:t>
            </a:r>
            <a:r>
              <a:rPr lang="en-US" sz="2400" b="1" u="sng" dirty="0" err="1">
                <a:solidFill>
                  <a:srgbClr val="C00000"/>
                </a:solidFill>
              </a:rPr>
              <a:t>Biot</a:t>
            </a:r>
            <a:r>
              <a:rPr lang="en-US" sz="2400" b="1" u="sng" dirty="0">
                <a:solidFill>
                  <a:srgbClr val="C00000"/>
                </a:solidFill>
              </a:rPr>
              <a:t>-Savart </a:t>
            </a:r>
            <a:r>
              <a:rPr lang="en-US" sz="2400" b="1" u="sng" dirty="0" smtClean="0">
                <a:solidFill>
                  <a:srgbClr val="C00000"/>
                </a:solidFill>
              </a:rPr>
              <a:t>Law</a:t>
            </a:r>
            <a:r>
              <a:rPr lang="en-US" sz="2400" b="1" u="sng" dirty="0">
                <a:solidFill>
                  <a:srgbClr val="C00000"/>
                </a:solidFill>
              </a:rPr>
              <a:t>: a </a:t>
            </a:r>
            <a:r>
              <a:rPr lang="en-US" sz="2400" b="1" u="sng" dirty="0" smtClean="0">
                <a:solidFill>
                  <a:srgbClr val="C00000"/>
                </a:solidFill>
              </a:rPr>
              <a:t>Special Case </a:t>
            </a:r>
            <a:r>
              <a:rPr lang="en-US" sz="2400" b="1" u="sng" dirty="0">
                <a:solidFill>
                  <a:srgbClr val="C00000"/>
                </a:solidFill>
              </a:rPr>
              <a:t>of </a:t>
            </a:r>
            <a:r>
              <a:rPr lang="en-US" sz="2400" b="1" u="sng" dirty="0" smtClean="0">
                <a:solidFill>
                  <a:srgbClr val="C00000"/>
                </a:solidFill>
              </a:rPr>
              <a:t>Inversion </a:t>
            </a:r>
            <a:endParaRPr lang="en-GB" sz="2400" b="1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1" y="357162"/>
            <a:ext cx="6283233" cy="1730766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2706" y="1959430"/>
            <a:ext cx="6953871" cy="4271554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52" y="5055325"/>
            <a:ext cx="5055139" cy="1650701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6701245" y="6408894"/>
            <a:ext cx="4134396" cy="400110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</a:rPr>
              <a:t>Can we generalize this inversion rule?</a:t>
            </a:r>
            <a:endParaRPr lang="en-GB" sz="2000" dirty="0">
              <a:solidFill>
                <a:srgbClr val="00206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136775" y="4937761"/>
            <a:ext cx="1985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</a:t>
            </a:r>
            <a:r>
              <a:rPr lang="en-US" dirty="0">
                <a:solidFill>
                  <a:srgbClr val="002060"/>
                </a:solidFill>
              </a:rPr>
              <a:t>M</a:t>
            </a:r>
            <a:r>
              <a:rPr lang="en-US" dirty="0" smtClean="0">
                <a:solidFill>
                  <a:srgbClr val="002060"/>
                </a:solidFill>
              </a:rPr>
              <a:t>essy but useful.)</a:t>
            </a:r>
            <a:endParaRPr lang="en-GB" dirty="0">
              <a:solidFill>
                <a:srgbClr val="00206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824651" y="1581465"/>
            <a:ext cx="34355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solidFill>
                  <a:srgbClr val="C00000"/>
                </a:solidFill>
              </a:rPr>
              <a:t>Biot</a:t>
            </a:r>
            <a:r>
              <a:rPr lang="en-US" sz="2000" dirty="0" smtClean="0">
                <a:solidFill>
                  <a:srgbClr val="C00000"/>
                </a:solidFill>
              </a:rPr>
              <a:t>-Savart states:</a:t>
            </a:r>
            <a:endParaRPr lang="en-GB" sz="2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1954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-77450"/>
            <a:ext cx="76826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</a:rPr>
              <a:t>3</a:t>
            </a:r>
            <a:r>
              <a:rPr lang="en-US" sz="2400" b="1" u="sng" dirty="0" smtClean="0">
                <a:solidFill>
                  <a:srgbClr val="C00000"/>
                </a:solidFill>
              </a:rPr>
              <a:t>. Generalizing </a:t>
            </a:r>
            <a:r>
              <a:rPr lang="en-US" sz="2400" b="1" u="sng" dirty="0">
                <a:solidFill>
                  <a:srgbClr val="C00000"/>
                </a:solidFill>
              </a:rPr>
              <a:t>the </a:t>
            </a:r>
            <a:r>
              <a:rPr lang="en-US" sz="2400" b="1" u="sng" dirty="0" err="1">
                <a:solidFill>
                  <a:srgbClr val="C00000"/>
                </a:solidFill>
              </a:rPr>
              <a:t>Biot</a:t>
            </a:r>
            <a:r>
              <a:rPr lang="en-US" sz="2400" b="1" u="sng" dirty="0">
                <a:solidFill>
                  <a:srgbClr val="C00000"/>
                </a:solidFill>
              </a:rPr>
              <a:t>-Savart </a:t>
            </a:r>
            <a:r>
              <a:rPr lang="en-US" sz="2400" b="1" u="sng" dirty="0" smtClean="0">
                <a:solidFill>
                  <a:srgbClr val="C00000"/>
                </a:solidFill>
              </a:rPr>
              <a:t>Law </a:t>
            </a:r>
            <a:r>
              <a:rPr lang="en-US" sz="2400" b="1" u="sng" dirty="0">
                <a:solidFill>
                  <a:srgbClr val="C00000"/>
                </a:solidFill>
              </a:rPr>
              <a:t>to </a:t>
            </a:r>
            <a:r>
              <a:rPr lang="en-US" sz="2400" b="1" u="sng" dirty="0" smtClean="0">
                <a:solidFill>
                  <a:srgbClr val="C00000"/>
                </a:solidFill>
              </a:rPr>
              <a:t>all </a:t>
            </a:r>
            <a:r>
              <a:rPr lang="en-US" sz="2400" b="1" u="sng" dirty="0">
                <a:solidFill>
                  <a:srgbClr val="C00000"/>
                </a:solidFill>
              </a:rPr>
              <a:t>Poisson </a:t>
            </a:r>
            <a:r>
              <a:rPr lang="en-US" sz="2400" b="1" u="sng" dirty="0" smtClean="0">
                <a:solidFill>
                  <a:srgbClr val="C00000"/>
                </a:solidFill>
              </a:rPr>
              <a:t>Equations</a:t>
            </a:r>
            <a:endParaRPr lang="en-GB" sz="2400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82" y="384215"/>
            <a:ext cx="6726966" cy="1675010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5071" y="2082663"/>
            <a:ext cx="7155419" cy="4657148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7420088" y="1713854"/>
            <a:ext cx="43299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</a:rPr>
              <a:t>By symmetry, </a:t>
            </a:r>
            <a:r>
              <a:rPr lang="en-US" sz="2000" i="1" dirty="0" smtClean="0">
                <a:solidFill>
                  <a:srgbClr val="002060"/>
                </a:solidFill>
              </a:rPr>
              <a:t>u</a:t>
            </a:r>
            <a:r>
              <a:rPr lang="en-US" sz="2000" dirty="0" smtClean="0">
                <a:solidFill>
                  <a:srgbClr val="002060"/>
                </a:solidFill>
              </a:rPr>
              <a:t> is spherically symmetric</a:t>
            </a:r>
            <a:endParaRPr lang="en-GB" sz="2000" dirty="0">
              <a:solidFill>
                <a:srgbClr val="00206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82" y="5793315"/>
            <a:ext cx="4669565" cy="617748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1465729" y="6411063"/>
            <a:ext cx="2339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</a:rPr>
              <a:t>(in an infinite domain)</a:t>
            </a:r>
            <a:endParaRPr lang="en-GB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8894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18458" y="-93252"/>
            <a:ext cx="8636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u="sng" dirty="0" smtClean="0">
                <a:solidFill>
                  <a:srgbClr val="C00000"/>
                </a:solidFill>
              </a:rPr>
              <a:t>3. </a:t>
            </a:r>
            <a:r>
              <a:rPr lang="en-US" sz="2400" b="1" u="sng" dirty="0">
                <a:solidFill>
                  <a:srgbClr val="C00000"/>
                </a:solidFill>
              </a:rPr>
              <a:t>Generalizing the </a:t>
            </a:r>
            <a:r>
              <a:rPr lang="en-US" sz="2400" b="1" u="sng" dirty="0" err="1">
                <a:solidFill>
                  <a:srgbClr val="C00000"/>
                </a:solidFill>
              </a:rPr>
              <a:t>Biot</a:t>
            </a:r>
            <a:r>
              <a:rPr lang="en-US" sz="2400" b="1" u="sng" dirty="0">
                <a:solidFill>
                  <a:srgbClr val="C00000"/>
                </a:solidFill>
              </a:rPr>
              <a:t>-Savart Law to all Poisson </a:t>
            </a:r>
            <a:r>
              <a:rPr lang="en-US" sz="2400" b="1" u="sng" dirty="0" smtClean="0">
                <a:solidFill>
                  <a:srgbClr val="C00000"/>
                </a:solidFill>
              </a:rPr>
              <a:t>Equations, </a:t>
            </a:r>
            <a:r>
              <a:rPr lang="en-US" sz="2400" b="1" u="sng" dirty="0" err="1" smtClean="0">
                <a:solidFill>
                  <a:srgbClr val="C00000"/>
                </a:solidFill>
              </a:rPr>
              <a:t>Cont</a:t>
            </a:r>
            <a:r>
              <a:rPr lang="en-US" sz="2400" b="1" u="sng" dirty="0" smtClean="0">
                <a:solidFill>
                  <a:srgbClr val="C00000"/>
                </a:solidFill>
              </a:rPr>
              <a:t>…</a:t>
            </a:r>
            <a:endParaRPr lang="en-GB" sz="2400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55" y="357161"/>
            <a:ext cx="6936377" cy="4658695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4" name="Rectangle 3"/>
          <p:cNvSpPr/>
          <p:nvPr/>
        </p:nvSpPr>
        <p:spPr>
          <a:xfrm>
            <a:off x="5965479" y="492536"/>
            <a:ext cx="446101" cy="365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7291" y="5015856"/>
            <a:ext cx="6004668" cy="1782890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7093130" y="2660358"/>
            <a:ext cx="41409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Chop up all of space into tiny cubes </a:t>
            </a:r>
            <a:r>
              <a:rPr lang="en-US" i="1" dirty="0" err="1" smtClean="0">
                <a:solidFill>
                  <a:srgbClr val="C00000"/>
                </a:solidFill>
              </a:rPr>
              <a:t>dV</a:t>
            </a:r>
            <a:r>
              <a:rPr lang="en-US" dirty="0" smtClean="0">
                <a:solidFill>
                  <a:srgbClr val="C00000"/>
                </a:solidFill>
              </a:rPr>
              <a:t> and replace </a:t>
            </a:r>
            <a:r>
              <a:rPr lang="en-US" i="1" dirty="0" smtClean="0">
                <a:solidFill>
                  <a:srgbClr val="C00000"/>
                </a:solidFill>
              </a:rPr>
              <a:t>S</a:t>
            </a:r>
            <a:r>
              <a:rPr lang="en-US" dirty="0" smtClean="0">
                <a:solidFill>
                  <a:srgbClr val="C00000"/>
                </a:solidFill>
              </a:rPr>
              <a:t>(</a:t>
            </a:r>
            <a:r>
              <a:rPr lang="en-US" b="1" dirty="0" smtClean="0">
                <a:solidFill>
                  <a:srgbClr val="C00000"/>
                </a:solidFill>
              </a:rPr>
              <a:t>x</a:t>
            </a:r>
            <a:r>
              <a:rPr lang="en-US" dirty="0" smtClean="0">
                <a:solidFill>
                  <a:srgbClr val="C00000"/>
                </a:solidFill>
              </a:rPr>
              <a:t>) by a delta function at the </a:t>
            </a:r>
            <a:r>
              <a:rPr lang="en-US" dirty="0" err="1" smtClean="0">
                <a:solidFill>
                  <a:srgbClr val="C00000"/>
                </a:solidFill>
              </a:rPr>
              <a:t>centre</a:t>
            </a:r>
            <a:r>
              <a:rPr lang="en-US" dirty="0" smtClean="0">
                <a:solidFill>
                  <a:srgbClr val="C00000"/>
                </a:solidFill>
              </a:rPr>
              <a:t> of each cube of strength </a:t>
            </a:r>
            <a:r>
              <a:rPr lang="en-US" i="1" dirty="0" smtClean="0">
                <a:solidFill>
                  <a:srgbClr val="C00000"/>
                </a:solidFill>
              </a:rPr>
              <a:t>S</a:t>
            </a:r>
            <a:r>
              <a:rPr lang="en-US" dirty="0" smtClean="0">
                <a:solidFill>
                  <a:srgbClr val="C00000"/>
                </a:solidFill>
              </a:rPr>
              <a:t>(</a:t>
            </a:r>
            <a:r>
              <a:rPr lang="en-US" b="1" dirty="0" smtClean="0">
                <a:solidFill>
                  <a:srgbClr val="C00000"/>
                </a:solidFill>
              </a:rPr>
              <a:t>x’</a:t>
            </a:r>
            <a:r>
              <a:rPr lang="en-US" dirty="0" smtClean="0">
                <a:solidFill>
                  <a:srgbClr val="C00000"/>
                </a:solidFill>
              </a:rPr>
              <a:t>)</a:t>
            </a:r>
            <a:r>
              <a:rPr lang="en-US" i="1" dirty="0" err="1" smtClean="0">
                <a:solidFill>
                  <a:srgbClr val="C00000"/>
                </a:solidFill>
              </a:rPr>
              <a:t>dV</a:t>
            </a:r>
            <a:r>
              <a:rPr lang="en-US" dirty="0" smtClean="0">
                <a:solidFill>
                  <a:srgbClr val="C00000"/>
                </a:solidFill>
              </a:rPr>
              <a:t>. Now apply superposition. 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557554" y="3485772"/>
            <a:ext cx="692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>
                <a:solidFill>
                  <a:srgbClr val="C00000"/>
                </a:solidFill>
              </a:rPr>
              <a:t>←</a:t>
            </a:r>
            <a:endParaRPr lang="en-GB" sz="2800" dirty="0">
              <a:solidFill>
                <a:srgbClr val="C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557554" y="354202"/>
            <a:ext cx="492140" cy="4610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5032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4502" y="-3125"/>
            <a:ext cx="88435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u="sng" dirty="0">
                <a:solidFill>
                  <a:srgbClr val="C00000"/>
                </a:solidFill>
              </a:rPr>
              <a:t>3. Generalizing the </a:t>
            </a:r>
            <a:r>
              <a:rPr lang="en-US" sz="2400" b="1" u="sng" dirty="0" err="1">
                <a:solidFill>
                  <a:srgbClr val="C00000"/>
                </a:solidFill>
              </a:rPr>
              <a:t>Biot</a:t>
            </a:r>
            <a:r>
              <a:rPr lang="en-US" sz="2400" b="1" u="sng" dirty="0">
                <a:solidFill>
                  <a:srgbClr val="C00000"/>
                </a:solidFill>
              </a:rPr>
              <a:t>-Savart Law to all Poisson Equations, </a:t>
            </a:r>
            <a:r>
              <a:rPr lang="en-US" sz="2400" b="1" u="sng" dirty="0" err="1">
                <a:solidFill>
                  <a:srgbClr val="C00000"/>
                </a:solidFill>
              </a:rPr>
              <a:t>Cont</a:t>
            </a:r>
            <a:r>
              <a:rPr lang="en-US" sz="2400" b="1" u="sng" dirty="0">
                <a:solidFill>
                  <a:srgbClr val="C00000"/>
                </a:solidFill>
              </a:rPr>
              <a:t>…</a:t>
            </a:r>
            <a:endParaRPr lang="en-GB" sz="2400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82" y="583728"/>
            <a:ext cx="6199181" cy="1695028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1765" y="2511839"/>
            <a:ext cx="6526064" cy="3976829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7487193" y="6488668"/>
            <a:ext cx="3243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</a:rPr>
              <a:t>(see examples paper for details)</a:t>
            </a:r>
            <a:endParaRPr lang="en-GB" dirty="0">
              <a:solidFill>
                <a:srgbClr val="00206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682" y="2403944"/>
            <a:ext cx="2162758" cy="1984385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98928" y="4940007"/>
            <a:ext cx="2327034" cy="1548661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</p:spTree>
    <p:extLst>
      <p:ext uri="{BB962C8B-B14F-4D97-AF65-F5344CB8AC3E}">
        <p14:creationId xmlns:p14="http://schemas.microsoft.com/office/powerpoint/2010/main" val="644556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" y="114441"/>
            <a:ext cx="100584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u="sng" dirty="0">
                <a:solidFill>
                  <a:srgbClr val="C00000"/>
                </a:solidFill>
              </a:rPr>
              <a:t>3. Generalizing the </a:t>
            </a:r>
            <a:r>
              <a:rPr lang="en-US" sz="2800" b="1" u="sng" dirty="0" err="1">
                <a:solidFill>
                  <a:srgbClr val="C00000"/>
                </a:solidFill>
              </a:rPr>
              <a:t>Biot</a:t>
            </a:r>
            <a:r>
              <a:rPr lang="en-US" sz="2800" b="1" u="sng" dirty="0">
                <a:solidFill>
                  <a:srgbClr val="C00000"/>
                </a:solidFill>
              </a:rPr>
              <a:t>-Savart Law to all Poisson Equations, </a:t>
            </a:r>
            <a:r>
              <a:rPr lang="en-US" sz="2800" b="1" u="sng" dirty="0" err="1">
                <a:solidFill>
                  <a:srgbClr val="C00000"/>
                </a:solidFill>
              </a:rPr>
              <a:t>Cont</a:t>
            </a:r>
            <a:r>
              <a:rPr lang="en-US" sz="2800" b="1" u="sng" dirty="0">
                <a:solidFill>
                  <a:srgbClr val="C00000"/>
                </a:solidFill>
              </a:rPr>
              <a:t>…</a:t>
            </a:r>
            <a:endParaRPr lang="en-GB" sz="2800" u="sng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508" y="1006509"/>
            <a:ext cx="6596743" cy="2132897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508" y="3304903"/>
            <a:ext cx="9483636" cy="3039177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9535887" y="5899607"/>
            <a:ext cx="522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…</a:t>
            </a:r>
            <a:endParaRPr lang="en-GB" sz="2400" dirty="0"/>
          </a:p>
        </p:txBody>
      </p:sp>
      <p:sp>
        <p:nvSpPr>
          <p:cNvPr id="4" name="Rectangle 3"/>
          <p:cNvSpPr/>
          <p:nvPr/>
        </p:nvSpPr>
        <p:spPr>
          <a:xfrm>
            <a:off x="9157063" y="6204857"/>
            <a:ext cx="378824" cy="1392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3767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8891452" cy="978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2400" b="1" u="sng" dirty="0" smtClean="0">
                <a:solidFill>
                  <a:srgbClr val="C00000"/>
                </a:solidFill>
              </a:rPr>
              <a:t>4. Poisson’s Equation Often Represents a Wave-bearing </a:t>
            </a:r>
          </a:p>
          <a:p>
            <a:pPr algn="just">
              <a:lnSpc>
                <a:spcPct val="120000"/>
              </a:lnSpc>
            </a:pPr>
            <a:r>
              <a:rPr lang="en-US" sz="2400" b="1" u="sng" dirty="0">
                <a:solidFill>
                  <a:srgbClr val="C00000"/>
                </a:solidFill>
              </a:rPr>
              <a:t>S</a:t>
            </a:r>
            <a:r>
              <a:rPr lang="en-US" sz="2400" b="1" u="sng" dirty="0" smtClean="0">
                <a:solidFill>
                  <a:srgbClr val="C00000"/>
                </a:solidFill>
              </a:rPr>
              <a:t>ystem where ‘Fast Waves’ have been ‘Filtered Out</a:t>
            </a:r>
            <a:r>
              <a:rPr lang="en-US" sz="2400" b="1" u="sng" dirty="0">
                <a:solidFill>
                  <a:srgbClr val="C00000"/>
                </a:solidFill>
              </a:rPr>
              <a:t>’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03" y="1110343"/>
            <a:ext cx="5792667" cy="2495006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5850" y="1987746"/>
            <a:ext cx="6104709" cy="3707660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9940834" y="5277395"/>
            <a:ext cx="1724297" cy="3918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03" y="4582439"/>
            <a:ext cx="5792667" cy="2173683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7" name="Rectangle 6"/>
          <p:cNvSpPr/>
          <p:nvPr/>
        </p:nvSpPr>
        <p:spPr>
          <a:xfrm>
            <a:off x="104503" y="4598126"/>
            <a:ext cx="2455817" cy="365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2202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1657</TotalTime>
  <Words>355</Words>
  <Application>Microsoft Office PowerPoint</Application>
  <PresentationFormat>Widescreen</PresentationFormat>
  <Paragraphs>48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4M12: Partial Differential Equations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Catherine Davidson</dc:creator>
  <cp:lastModifiedBy>Peter Davidson</cp:lastModifiedBy>
  <cp:revision>173</cp:revision>
  <dcterms:created xsi:type="dcterms:W3CDTF">2020-08-18T19:44:59Z</dcterms:created>
  <dcterms:modified xsi:type="dcterms:W3CDTF">2020-12-21T10:55:46Z</dcterms:modified>
</cp:coreProperties>
</file>

<file path=docProps/thumbnail.jpeg>
</file>